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12"/>
  </p:notesMasterIdLst>
  <p:sldIdLst>
    <p:sldId id="256" r:id="rId2"/>
    <p:sldId id="257" r:id="rId3"/>
    <p:sldId id="262" r:id="rId4"/>
    <p:sldId id="258" r:id="rId5"/>
    <p:sldId id="259" r:id="rId6"/>
    <p:sldId id="263" r:id="rId7"/>
    <p:sldId id="260" r:id="rId8"/>
    <p:sldId id="264" r:id="rId9"/>
    <p:sldId id="261"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AA699-A14C-2F4D-930B-12699DD0BD0C}" v="13" dt="2019-12-05T16:13:16.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52"/>
    <p:restoredTop sz="84865"/>
  </p:normalViewPr>
  <p:slideViewPr>
    <p:cSldViewPr snapToGrid="0" snapToObjects="1">
      <p:cViewPr>
        <p:scale>
          <a:sx n="90" d="100"/>
          <a:sy n="90" d="100"/>
        </p:scale>
        <p:origin x="19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1A625-3595-494F-A820-7845132CA7EA}"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4D339F-00ED-CC41-ABF0-7A059E551934}" type="slidenum">
              <a:rPr lang="en-US" smtClean="0"/>
              <a:t>‹#›</a:t>
            </a:fld>
            <a:endParaRPr lang="en-US"/>
          </a:p>
        </p:txBody>
      </p:sp>
    </p:spTree>
    <p:extLst>
      <p:ext uri="{BB962C8B-B14F-4D97-AF65-F5344CB8AC3E}">
        <p14:creationId xmlns:p14="http://schemas.microsoft.com/office/powerpoint/2010/main" val="26483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Transport, dispersal and connectivity within and outside of the Gulf of Mexico due to the effects of the Loop Current is a crucial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Warm, tropical waters enter the Gulf through the Yucatan Chanel forming the Loop Current.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LC has 3 main states: 1) retracted, where the LC barely penetrates the </a:t>
            </a:r>
            <a:r>
              <a:rPr lang="en-US" sz="1200" kern="1200" dirty="0" err="1">
                <a:solidFill>
                  <a:schemeClr val="tx1"/>
                </a:solidFill>
                <a:effectLst/>
                <a:latin typeface="+mn-lt"/>
                <a:ea typeface="+mn-ea"/>
                <a:cs typeface="+mn-cs"/>
              </a:rPr>
              <a:t>GoM</a:t>
            </a:r>
            <a:r>
              <a:rPr lang="en-US" sz="1200" kern="1200" dirty="0">
                <a:solidFill>
                  <a:schemeClr val="tx1"/>
                </a:solidFill>
                <a:effectLst/>
                <a:latin typeface="+mn-lt"/>
                <a:ea typeface="+mn-ea"/>
                <a:cs typeface="+mn-cs"/>
              </a:rPr>
              <a:t>, and the connection between the Yucatan and Florida Currents is short, 2) extended, where the LC extends north, up to the Texas-Louisiana shelf break, bringing Caribbean waters into the </a:t>
            </a:r>
            <a:r>
              <a:rPr lang="en-US" sz="1200" kern="1200" dirty="0" err="1">
                <a:solidFill>
                  <a:schemeClr val="tx1"/>
                </a:solidFill>
                <a:effectLst/>
                <a:latin typeface="+mn-lt"/>
                <a:ea typeface="+mn-ea"/>
                <a:cs typeface="+mn-cs"/>
              </a:rPr>
              <a:t>GoM</a:t>
            </a:r>
            <a:r>
              <a:rPr lang="en-US" sz="1200" kern="1200" dirty="0">
                <a:solidFill>
                  <a:schemeClr val="tx1"/>
                </a:solidFill>
                <a:effectLst/>
                <a:latin typeface="+mn-lt"/>
                <a:ea typeface="+mn-ea"/>
                <a:cs typeface="+mn-cs"/>
              </a:rPr>
              <a:t>, and 3) detached, a transitional state where the LC releases an anti-cyclonic warm-core eddy containing Caribbean waters that then travels westward within the </a:t>
            </a:r>
            <a:r>
              <a:rPr lang="en-US" sz="1200" kern="1200" dirty="0" err="1">
                <a:solidFill>
                  <a:schemeClr val="tx1"/>
                </a:solidFill>
                <a:effectLst/>
                <a:latin typeface="+mn-lt"/>
                <a:ea typeface="+mn-ea"/>
                <a:cs typeface="+mn-cs"/>
              </a:rPr>
              <a:t>GoM</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eddies can entrap nutrients, phytoplankton, and other small, non-motile organisms (</a:t>
            </a:r>
            <a:r>
              <a:rPr lang="en-US" sz="1200" kern="1200" dirty="0" err="1">
                <a:solidFill>
                  <a:schemeClr val="tx1"/>
                </a:solidFill>
                <a:effectLst/>
                <a:latin typeface="+mn-lt"/>
                <a:ea typeface="+mn-ea"/>
                <a:cs typeface="+mn-cs"/>
              </a:rPr>
              <a:t>Sebille</a:t>
            </a:r>
            <a:r>
              <a:rPr lang="en-US" sz="1200" kern="1200" dirty="0">
                <a:solidFill>
                  <a:schemeClr val="tx1"/>
                </a:solidFill>
                <a:effectLst/>
                <a:latin typeface="+mn-lt"/>
                <a:ea typeface="+mn-ea"/>
                <a:cs typeface="+mn-cs"/>
              </a:rPr>
              <a:t>, et al., 2017). </a:t>
            </a:r>
          </a:p>
          <a:p>
            <a:endParaRPr lang="en-US" dirty="0"/>
          </a:p>
        </p:txBody>
      </p:sp>
      <p:sp>
        <p:nvSpPr>
          <p:cNvPr id="4" name="Slide Number Placeholder 3"/>
          <p:cNvSpPr>
            <a:spLocks noGrp="1"/>
          </p:cNvSpPr>
          <p:nvPr>
            <p:ph type="sldNum" sz="quarter" idx="5"/>
          </p:nvPr>
        </p:nvSpPr>
        <p:spPr/>
        <p:txBody>
          <a:bodyPr/>
          <a:lstStyle/>
          <a:p>
            <a:fld id="{8D4D339F-00ED-CC41-ABF0-7A059E551934}" type="slidenum">
              <a:rPr lang="en-US" smtClean="0"/>
              <a:t>2</a:t>
            </a:fld>
            <a:endParaRPr lang="en-US"/>
          </a:p>
        </p:txBody>
      </p:sp>
    </p:spTree>
    <p:extLst>
      <p:ext uri="{BB962C8B-B14F-4D97-AF65-F5344CB8AC3E}">
        <p14:creationId xmlns:p14="http://schemas.microsoft.com/office/powerpoint/2010/main" val="1852170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research connects to societally and economically relevant processes, such as biological transport and connectivity, retention processes leading to harmful algal blooms, and pollutant transport. For example, given spawning sites of mesophotic corals the LC and its eddies need to be known to determine connectivity between sites. Harmful algal blooms such as the red tide have been a nuisance to coastal communities around the </a:t>
            </a:r>
            <a:r>
              <a:rPr lang="en-US" sz="1200" kern="1200" dirty="0" err="1">
                <a:solidFill>
                  <a:schemeClr val="tx1"/>
                </a:solidFill>
                <a:effectLst/>
                <a:latin typeface="+mn-lt"/>
                <a:ea typeface="+mn-ea"/>
                <a:cs typeface="+mn-cs"/>
              </a:rPr>
              <a:t>GoM</a:t>
            </a:r>
            <a:r>
              <a:rPr lang="en-US" sz="1200" kern="1200" dirty="0">
                <a:solidFill>
                  <a:schemeClr val="tx1"/>
                </a:solidFill>
                <a:effectLst/>
                <a:latin typeface="+mn-lt"/>
                <a:ea typeface="+mn-ea"/>
                <a:cs typeface="+mn-cs"/>
              </a:rPr>
              <a:t>. When there’s a level of upwelling and an entrapment of nutrients these blooms occur, which are known to kill many fish populations and even make the coastal air toxic to breathe. Pollutant transport, such as what was seen with the Deepwater Horizon oil spill, relies on the LC. If an </a:t>
            </a:r>
            <a:r>
              <a:rPr lang="en-US" sz="1200" kern="1200" dirty="0" err="1">
                <a:solidFill>
                  <a:schemeClr val="tx1"/>
                </a:solidFill>
                <a:effectLst/>
                <a:latin typeface="+mn-lt"/>
                <a:ea typeface="+mn-ea"/>
                <a:cs typeface="+mn-cs"/>
              </a:rPr>
              <a:t>eddie</a:t>
            </a:r>
            <a:r>
              <a:rPr lang="en-US" sz="1200" kern="1200" dirty="0">
                <a:solidFill>
                  <a:schemeClr val="tx1"/>
                </a:solidFill>
                <a:effectLst/>
                <a:latin typeface="+mn-lt"/>
                <a:ea typeface="+mn-ea"/>
                <a:cs typeface="+mn-cs"/>
              </a:rPr>
              <a:t> hadn’t been shed, Florida’s MPA would’ve taken a lot of damage.</a:t>
            </a:r>
          </a:p>
          <a:p>
            <a:endParaRPr lang="en-US" dirty="0"/>
          </a:p>
        </p:txBody>
      </p:sp>
      <p:sp>
        <p:nvSpPr>
          <p:cNvPr id="4" name="Slide Number Placeholder 3"/>
          <p:cNvSpPr>
            <a:spLocks noGrp="1"/>
          </p:cNvSpPr>
          <p:nvPr>
            <p:ph type="sldNum" sz="quarter" idx="5"/>
          </p:nvPr>
        </p:nvSpPr>
        <p:spPr/>
        <p:txBody>
          <a:bodyPr/>
          <a:lstStyle/>
          <a:p>
            <a:fld id="{8D4D339F-00ED-CC41-ABF0-7A059E551934}" type="slidenum">
              <a:rPr lang="en-US" smtClean="0"/>
              <a:t>3</a:t>
            </a:fld>
            <a:endParaRPr lang="en-US"/>
          </a:p>
        </p:txBody>
      </p:sp>
    </p:spTree>
    <p:extLst>
      <p:ext uri="{BB962C8B-B14F-4D97-AF65-F5344CB8AC3E}">
        <p14:creationId xmlns:p14="http://schemas.microsoft.com/office/powerpoint/2010/main" val="2674483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4D339F-00ED-CC41-ABF0-7A059E551934}" type="slidenum">
              <a:rPr lang="en-US" smtClean="0"/>
              <a:t>4</a:t>
            </a:fld>
            <a:endParaRPr lang="en-US"/>
          </a:p>
        </p:txBody>
      </p:sp>
    </p:spTree>
    <p:extLst>
      <p:ext uri="{BB962C8B-B14F-4D97-AF65-F5344CB8AC3E}">
        <p14:creationId xmlns:p14="http://schemas.microsoft.com/office/powerpoint/2010/main" val="11386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t>GoM</a:t>
            </a:r>
            <a:r>
              <a:rPr lang="en-US" dirty="0"/>
              <a:t> reanalysis from HYCOM imported to </a:t>
            </a:r>
            <a:r>
              <a:rPr lang="en-US" dirty="0" err="1"/>
              <a:t>xarray</a:t>
            </a:r>
            <a:endParaRPr lang="en-US" dirty="0"/>
          </a:p>
          <a:p>
            <a:pPr lvl="0"/>
            <a:r>
              <a:rPr lang="en-US" dirty="0"/>
              <a:t>Plot sea surface elevation and use quiver plot to show velocity vectors over surface elevation.</a:t>
            </a:r>
          </a:p>
          <a:p>
            <a:pPr lvl="0"/>
            <a:r>
              <a:rPr lang="en-US" dirty="0"/>
              <a:t>Using one month.</a:t>
            </a:r>
          </a:p>
          <a:p>
            <a:pPr lvl="0"/>
            <a:r>
              <a:rPr lang="en-US" dirty="0"/>
              <a:t>GECKO plotted same way.</a:t>
            </a:r>
          </a:p>
          <a:p>
            <a:pPr marL="0" indent="0">
              <a:buNone/>
            </a:pPr>
            <a:endParaRPr lang="en-US" dirty="0"/>
          </a:p>
          <a:p>
            <a:r>
              <a:rPr lang="en-US" dirty="0"/>
              <a:t>Never mind on the LFN stuff because my computer died.</a:t>
            </a:r>
          </a:p>
          <a:p>
            <a:endParaRPr lang="en-US" dirty="0"/>
          </a:p>
        </p:txBody>
      </p:sp>
      <p:sp>
        <p:nvSpPr>
          <p:cNvPr id="4" name="Slide Number Placeholder 3"/>
          <p:cNvSpPr>
            <a:spLocks noGrp="1"/>
          </p:cNvSpPr>
          <p:nvPr>
            <p:ph type="sldNum" sz="quarter" idx="5"/>
          </p:nvPr>
        </p:nvSpPr>
        <p:spPr/>
        <p:txBody>
          <a:bodyPr/>
          <a:lstStyle/>
          <a:p>
            <a:fld id="{8D4D339F-00ED-CC41-ABF0-7A059E551934}" type="slidenum">
              <a:rPr lang="en-US" smtClean="0"/>
              <a:t>5</a:t>
            </a:fld>
            <a:endParaRPr lang="en-US"/>
          </a:p>
        </p:txBody>
      </p:sp>
    </p:spTree>
    <p:extLst>
      <p:ext uri="{BB962C8B-B14F-4D97-AF65-F5344CB8AC3E}">
        <p14:creationId xmlns:p14="http://schemas.microsoft.com/office/powerpoint/2010/main" val="22328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that the models resemble each other closely. In these plots I did adjust the HYCOM </a:t>
            </a:r>
            <a:r>
              <a:rPr lang="en-US" dirty="0" err="1"/>
              <a:t>colorbar</a:t>
            </a:r>
            <a:r>
              <a:rPr lang="en-US" dirty="0"/>
              <a:t> to more similarly match the GECKO output. They use different techniques to normalize their data which gives slightly different results, but the overall movement in the gulf due to the LC remains similar.</a:t>
            </a:r>
          </a:p>
        </p:txBody>
      </p:sp>
      <p:sp>
        <p:nvSpPr>
          <p:cNvPr id="4" name="Slide Number Placeholder 3"/>
          <p:cNvSpPr>
            <a:spLocks noGrp="1"/>
          </p:cNvSpPr>
          <p:nvPr>
            <p:ph type="sldNum" sz="quarter" idx="5"/>
          </p:nvPr>
        </p:nvSpPr>
        <p:spPr/>
        <p:txBody>
          <a:bodyPr/>
          <a:lstStyle/>
          <a:p>
            <a:fld id="{8D4D339F-00ED-CC41-ABF0-7A059E551934}" type="slidenum">
              <a:rPr lang="en-US" smtClean="0"/>
              <a:t>7</a:t>
            </a:fld>
            <a:endParaRPr lang="en-US"/>
          </a:p>
        </p:txBody>
      </p:sp>
    </p:spTree>
    <p:extLst>
      <p:ext uri="{BB962C8B-B14F-4D97-AF65-F5344CB8AC3E}">
        <p14:creationId xmlns:p14="http://schemas.microsoft.com/office/powerpoint/2010/main" val="2466084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I couldn’t re-run the analysis of </a:t>
            </a:r>
            <a:r>
              <a:rPr lang="en-US" dirty="0" err="1"/>
              <a:t>hycom</a:t>
            </a:r>
            <a:r>
              <a:rPr lang="en-US" dirty="0"/>
              <a:t> and gecko because I was having issues installing </a:t>
            </a:r>
            <a:r>
              <a:rPr lang="en-US" dirty="0" err="1"/>
              <a:t>xarray</a:t>
            </a:r>
            <a:r>
              <a:rPr lang="en-US" dirty="0"/>
              <a:t> on anaconda, but here are some snapshots from the plots I obtained from the movie to compare to some of the Weisberg et al. figures. HYCOM doesn’t have data past 2012 currently so I couldn’t compare the monthly snapshots. They did however have a run of February and April where Weisberg et al. plotted every 3 days. I was able to take the first day of these two months to compare to my output due to my restrictions.</a:t>
            </a:r>
          </a:p>
          <a:p>
            <a:endParaRPr lang="en-US" dirty="0"/>
          </a:p>
          <a:p>
            <a:r>
              <a:rPr lang="en-US" dirty="0"/>
              <a:t>We are able to see similar loop current behavior and elevations. The velocity vectors seem to agree. Eddy placements are also very similar.</a:t>
            </a:r>
          </a:p>
        </p:txBody>
      </p:sp>
      <p:sp>
        <p:nvSpPr>
          <p:cNvPr id="4" name="Slide Number Placeholder 3"/>
          <p:cNvSpPr>
            <a:spLocks noGrp="1"/>
          </p:cNvSpPr>
          <p:nvPr>
            <p:ph type="sldNum" sz="quarter" idx="5"/>
          </p:nvPr>
        </p:nvSpPr>
        <p:spPr/>
        <p:txBody>
          <a:bodyPr/>
          <a:lstStyle/>
          <a:p>
            <a:fld id="{8D4D339F-00ED-CC41-ABF0-7A059E551934}" type="slidenum">
              <a:rPr lang="en-US" smtClean="0"/>
              <a:t>8</a:t>
            </a:fld>
            <a:endParaRPr lang="en-US"/>
          </a:p>
        </p:txBody>
      </p:sp>
    </p:spTree>
    <p:extLst>
      <p:ext uri="{BB962C8B-B14F-4D97-AF65-F5344CB8AC3E}">
        <p14:creationId xmlns:p14="http://schemas.microsoft.com/office/powerpoint/2010/main" val="4172323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1381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539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3327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91759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208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40719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54468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97740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7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0506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772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331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4380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357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753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2499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26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smtClean="0"/>
              <a:pPr/>
              <a:t>12/4/19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010452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84E4-2A25-3C46-8C68-387379A49AA6}"/>
              </a:ext>
            </a:extLst>
          </p:cNvPr>
          <p:cNvSpPr>
            <a:spLocks noGrp="1"/>
          </p:cNvSpPr>
          <p:nvPr>
            <p:ph type="ctrTitle"/>
          </p:nvPr>
        </p:nvSpPr>
        <p:spPr/>
        <p:txBody>
          <a:bodyPr>
            <a:normAutofit fontScale="90000"/>
          </a:bodyPr>
          <a:lstStyle/>
          <a:p>
            <a:r>
              <a:rPr lang="en-US" dirty="0"/>
              <a:t>Using Python to Compare Models and Plot Particle Distribution Following the Lagrangian Flow Network</a:t>
            </a:r>
          </a:p>
        </p:txBody>
      </p:sp>
      <p:sp>
        <p:nvSpPr>
          <p:cNvPr id="3" name="Subtitle 2">
            <a:extLst>
              <a:ext uri="{FF2B5EF4-FFF2-40B4-BE49-F238E27FC236}">
                <a16:creationId xmlns:a16="http://schemas.microsoft.com/office/drawing/2014/main" id="{70DE457C-276A-1841-8652-4B6DC41838EB}"/>
              </a:ext>
            </a:extLst>
          </p:cNvPr>
          <p:cNvSpPr>
            <a:spLocks noGrp="1"/>
          </p:cNvSpPr>
          <p:nvPr>
            <p:ph type="subTitle" idx="1"/>
          </p:nvPr>
        </p:nvSpPr>
        <p:spPr/>
        <p:txBody>
          <a:bodyPr/>
          <a:lstStyle/>
          <a:p>
            <a:r>
              <a:rPr lang="en-US" dirty="0"/>
              <a:t>By: Jessica Stevens</a:t>
            </a:r>
          </a:p>
        </p:txBody>
      </p:sp>
    </p:spTree>
    <p:extLst>
      <p:ext uri="{BB962C8B-B14F-4D97-AF65-F5344CB8AC3E}">
        <p14:creationId xmlns:p14="http://schemas.microsoft.com/office/powerpoint/2010/main" val="3617381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ED37-82C8-7B4A-BB80-09B7D723374C}"/>
              </a:ext>
            </a:extLst>
          </p:cNvPr>
          <p:cNvSpPr>
            <a:spLocks noGrp="1"/>
          </p:cNvSpPr>
          <p:nvPr>
            <p:ph type="title"/>
          </p:nvPr>
        </p:nvSpPr>
        <p:spPr>
          <a:xfrm>
            <a:off x="913775" y="2630912"/>
            <a:ext cx="10364451" cy="1596177"/>
          </a:xfrm>
        </p:spPr>
        <p:txBody>
          <a:bodyPr>
            <a:normAutofit/>
          </a:bodyPr>
          <a:lstStyle/>
          <a:p>
            <a:r>
              <a:rPr lang="en-US" sz="4000" dirty="0"/>
              <a:t>Questions?</a:t>
            </a:r>
          </a:p>
        </p:txBody>
      </p:sp>
    </p:spTree>
    <p:extLst>
      <p:ext uri="{BB962C8B-B14F-4D97-AF65-F5344CB8AC3E}">
        <p14:creationId xmlns:p14="http://schemas.microsoft.com/office/powerpoint/2010/main" val="361242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48E415-0F6E-494F-8865-02962E2D3E49}"/>
              </a:ext>
            </a:extLst>
          </p:cNvPr>
          <p:cNvSpPr/>
          <p:nvPr/>
        </p:nvSpPr>
        <p:spPr>
          <a:xfrm>
            <a:off x="4586288" y="342900"/>
            <a:ext cx="7086600" cy="651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BF1977-292B-AF43-B126-E832B13EF935}"/>
              </a:ext>
            </a:extLst>
          </p:cNvPr>
          <p:cNvSpPr>
            <a:spLocks noGrp="1"/>
          </p:cNvSpPr>
          <p:nvPr>
            <p:ph type="title"/>
          </p:nvPr>
        </p:nvSpPr>
        <p:spPr>
          <a:xfrm>
            <a:off x="357814" y="761392"/>
            <a:ext cx="4115425" cy="1381733"/>
          </a:xfrm>
        </p:spPr>
        <p:txBody>
          <a:bodyPr/>
          <a:lstStyle/>
          <a:p>
            <a:r>
              <a:rPr lang="en-US" dirty="0"/>
              <a:t>Introduction</a:t>
            </a:r>
          </a:p>
        </p:txBody>
      </p:sp>
      <p:sp>
        <p:nvSpPr>
          <p:cNvPr id="3" name="Content Placeholder 2">
            <a:extLst>
              <a:ext uri="{FF2B5EF4-FFF2-40B4-BE49-F238E27FC236}">
                <a16:creationId xmlns:a16="http://schemas.microsoft.com/office/drawing/2014/main" id="{18FC4464-6DEF-2148-8853-0FC4B9DD8C9C}"/>
              </a:ext>
            </a:extLst>
          </p:cNvPr>
          <p:cNvSpPr>
            <a:spLocks noGrp="1"/>
          </p:cNvSpPr>
          <p:nvPr>
            <p:ph sz="quarter" idx="13"/>
          </p:nvPr>
        </p:nvSpPr>
        <p:spPr>
          <a:xfrm>
            <a:off x="487027" y="2143125"/>
            <a:ext cx="3856998" cy="3871913"/>
          </a:xfrm>
        </p:spPr>
        <p:txBody>
          <a:bodyPr>
            <a:noAutofit/>
          </a:bodyPr>
          <a:lstStyle/>
          <a:p>
            <a:r>
              <a:rPr lang="en-US" sz="2400" dirty="0"/>
              <a:t>Transport, dispersal and connectivity within and outside of the Gulf of Mexico (</a:t>
            </a:r>
            <a:r>
              <a:rPr lang="en-US" sz="2400" dirty="0" err="1"/>
              <a:t>GoM</a:t>
            </a:r>
            <a:r>
              <a:rPr lang="en-US" sz="2400" dirty="0"/>
              <a:t>) due to the effects of the Loop Current (LC) is a crucial process to understand. </a:t>
            </a:r>
          </a:p>
        </p:txBody>
      </p:sp>
      <p:pic>
        <p:nvPicPr>
          <p:cNvPr id="4" name="Picture 3">
            <a:extLst>
              <a:ext uri="{FF2B5EF4-FFF2-40B4-BE49-F238E27FC236}">
                <a16:creationId xmlns:a16="http://schemas.microsoft.com/office/drawing/2014/main" id="{3127FD73-9539-8445-9434-ECB299D1A9FF}"/>
              </a:ext>
            </a:extLst>
          </p:cNvPr>
          <p:cNvPicPr>
            <a:picLocks noChangeAspect="1"/>
          </p:cNvPicPr>
          <p:nvPr/>
        </p:nvPicPr>
        <p:blipFill>
          <a:blip r:embed="rId3">
            <a:alphaModFix/>
          </a:blip>
          <a:stretch>
            <a:fillRect/>
          </a:stretch>
        </p:blipFill>
        <p:spPr>
          <a:xfrm>
            <a:off x="4586288" y="398577"/>
            <a:ext cx="6999287" cy="6459423"/>
          </a:xfrm>
          <a:prstGeom prst="rect">
            <a:avLst/>
          </a:prstGeom>
        </p:spPr>
      </p:pic>
      <p:sp>
        <p:nvSpPr>
          <p:cNvPr id="6" name="TextBox 5">
            <a:extLst>
              <a:ext uri="{FF2B5EF4-FFF2-40B4-BE49-F238E27FC236}">
                <a16:creationId xmlns:a16="http://schemas.microsoft.com/office/drawing/2014/main" id="{D12669C3-24EC-E749-952A-9C8C7FEC40C5}"/>
              </a:ext>
            </a:extLst>
          </p:cNvPr>
          <p:cNvSpPr txBox="1"/>
          <p:nvPr/>
        </p:nvSpPr>
        <p:spPr>
          <a:xfrm>
            <a:off x="4586288" y="14622"/>
            <a:ext cx="3156765" cy="369332"/>
          </a:xfrm>
          <a:prstGeom prst="rect">
            <a:avLst/>
          </a:prstGeom>
          <a:solidFill>
            <a:schemeClr val="bg1"/>
          </a:solidFill>
          <a:ln>
            <a:solidFill>
              <a:schemeClr val="bg1">
                <a:lumMod val="50000"/>
              </a:schemeClr>
            </a:solidFill>
          </a:ln>
        </p:spPr>
        <p:txBody>
          <a:bodyPr wrap="square" rtlCol="0">
            <a:spAutoFit/>
          </a:bodyPr>
          <a:lstStyle/>
          <a:p>
            <a:r>
              <a:rPr lang="en-US" dirty="0"/>
              <a:t>Weisberg et al. Fig. 10</a:t>
            </a:r>
          </a:p>
        </p:txBody>
      </p:sp>
    </p:spTree>
    <p:extLst>
      <p:ext uri="{BB962C8B-B14F-4D97-AF65-F5344CB8AC3E}">
        <p14:creationId xmlns:p14="http://schemas.microsoft.com/office/powerpoint/2010/main" val="818891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1D9B-443E-DD43-B325-6D29210BF178}"/>
              </a:ext>
            </a:extLst>
          </p:cNvPr>
          <p:cNvSpPr>
            <a:spLocks noGrp="1"/>
          </p:cNvSpPr>
          <p:nvPr>
            <p:ph type="title"/>
          </p:nvPr>
        </p:nvSpPr>
        <p:spPr>
          <a:xfrm>
            <a:off x="913776" y="618517"/>
            <a:ext cx="3286750" cy="1596177"/>
          </a:xfrm>
        </p:spPr>
        <p:txBody>
          <a:bodyPr/>
          <a:lstStyle/>
          <a:p>
            <a:r>
              <a:rPr lang="en-US" dirty="0"/>
              <a:t>Background</a:t>
            </a:r>
          </a:p>
        </p:txBody>
      </p:sp>
      <p:sp>
        <p:nvSpPr>
          <p:cNvPr id="3" name="Content Placeholder 2">
            <a:extLst>
              <a:ext uri="{FF2B5EF4-FFF2-40B4-BE49-F238E27FC236}">
                <a16:creationId xmlns:a16="http://schemas.microsoft.com/office/drawing/2014/main" id="{932C7A04-1DFD-6949-AF65-A65A6E571A46}"/>
              </a:ext>
            </a:extLst>
          </p:cNvPr>
          <p:cNvSpPr>
            <a:spLocks noGrp="1"/>
          </p:cNvSpPr>
          <p:nvPr>
            <p:ph sz="quarter" idx="13"/>
          </p:nvPr>
        </p:nvSpPr>
        <p:spPr>
          <a:xfrm>
            <a:off x="385136" y="1869314"/>
            <a:ext cx="5172701" cy="4643306"/>
          </a:xfrm>
        </p:spPr>
        <p:txBody>
          <a:bodyPr>
            <a:normAutofit lnSpcReduction="10000"/>
          </a:bodyPr>
          <a:lstStyle/>
          <a:p>
            <a:r>
              <a:rPr lang="en-US" sz="2800" dirty="0"/>
              <a:t>Biological transport</a:t>
            </a:r>
          </a:p>
          <a:p>
            <a:pPr lvl="1"/>
            <a:r>
              <a:rPr lang="en-US" sz="2400" dirty="0"/>
              <a:t>ex. Mesophotic coral connectivity</a:t>
            </a:r>
          </a:p>
          <a:p>
            <a:r>
              <a:rPr lang="en-US" sz="2800" dirty="0"/>
              <a:t>Retention processes</a:t>
            </a:r>
          </a:p>
          <a:p>
            <a:pPr lvl="1"/>
            <a:r>
              <a:rPr lang="en-US" sz="2400" dirty="0"/>
              <a:t>Ex. Harmful algal blooms, Red Tide</a:t>
            </a:r>
          </a:p>
          <a:p>
            <a:r>
              <a:rPr lang="en-US" sz="2800" dirty="0"/>
              <a:t>Pollutant transport</a:t>
            </a:r>
          </a:p>
          <a:p>
            <a:pPr lvl="1"/>
            <a:r>
              <a:rPr lang="en-US" sz="2400" dirty="0"/>
              <a:t>Ex. Deepwater Horizon oil spill</a:t>
            </a:r>
          </a:p>
        </p:txBody>
      </p:sp>
      <p:grpSp>
        <p:nvGrpSpPr>
          <p:cNvPr id="9" name="Group 8">
            <a:extLst>
              <a:ext uri="{FF2B5EF4-FFF2-40B4-BE49-F238E27FC236}">
                <a16:creationId xmlns:a16="http://schemas.microsoft.com/office/drawing/2014/main" id="{F12371BF-DC63-0746-BB80-53AD375BC1BE}"/>
              </a:ext>
            </a:extLst>
          </p:cNvPr>
          <p:cNvGrpSpPr/>
          <p:nvPr/>
        </p:nvGrpSpPr>
        <p:grpSpPr>
          <a:xfrm>
            <a:off x="5314950" y="1"/>
            <a:ext cx="6196641" cy="2986218"/>
            <a:chOff x="5651754" y="1945481"/>
            <a:chExt cx="6083672" cy="3244036"/>
          </a:xfrm>
        </p:grpSpPr>
        <p:pic>
          <p:nvPicPr>
            <p:cNvPr id="5" name="Picture 4" descr="A picture containing wave, outdoor, person, water&#10;&#10;Description automatically generated">
              <a:extLst>
                <a:ext uri="{FF2B5EF4-FFF2-40B4-BE49-F238E27FC236}">
                  <a16:creationId xmlns:a16="http://schemas.microsoft.com/office/drawing/2014/main" id="{6D0C2D7C-5381-EC4C-B633-3CAB87E90E9D}"/>
                </a:ext>
              </a:extLst>
            </p:cNvPr>
            <p:cNvPicPr>
              <a:picLocks noChangeAspect="1"/>
            </p:cNvPicPr>
            <p:nvPr/>
          </p:nvPicPr>
          <p:blipFill>
            <a:blip r:embed="rId3"/>
            <a:stretch>
              <a:fillRect/>
            </a:stretch>
          </p:blipFill>
          <p:spPr>
            <a:xfrm>
              <a:off x="5651754" y="1945481"/>
              <a:ext cx="6083672" cy="2967037"/>
            </a:xfrm>
            <a:prstGeom prst="rect">
              <a:avLst/>
            </a:prstGeom>
          </p:spPr>
        </p:pic>
        <p:sp>
          <p:nvSpPr>
            <p:cNvPr id="6" name="TextBox 5">
              <a:extLst>
                <a:ext uri="{FF2B5EF4-FFF2-40B4-BE49-F238E27FC236}">
                  <a16:creationId xmlns:a16="http://schemas.microsoft.com/office/drawing/2014/main" id="{B10B284E-7C8F-114C-9889-0A4E94231B5C}"/>
                </a:ext>
              </a:extLst>
            </p:cNvPr>
            <p:cNvSpPr txBox="1"/>
            <p:nvPr/>
          </p:nvSpPr>
          <p:spPr>
            <a:xfrm>
              <a:off x="5651754" y="4912518"/>
              <a:ext cx="6083672" cy="276999"/>
            </a:xfrm>
            <a:prstGeom prst="rect">
              <a:avLst/>
            </a:prstGeom>
            <a:solidFill>
              <a:schemeClr val="bg1"/>
            </a:solidFill>
            <a:ln>
              <a:solidFill>
                <a:schemeClr val="bg1">
                  <a:lumMod val="50000"/>
                </a:schemeClr>
              </a:solidFill>
            </a:ln>
          </p:spPr>
          <p:txBody>
            <a:bodyPr wrap="square" rtlCol="0">
              <a:spAutoFit/>
            </a:bodyPr>
            <a:lstStyle/>
            <a:p>
              <a:r>
                <a:rPr lang="en-US" sz="1200" dirty="0"/>
                <a:t>(US Department of Commerce &amp; National Oceanic and Atmospheric Administration 2019)</a:t>
              </a:r>
            </a:p>
          </p:txBody>
        </p:sp>
      </p:grpSp>
      <p:grpSp>
        <p:nvGrpSpPr>
          <p:cNvPr id="11" name="Group 10">
            <a:extLst>
              <a:ext uri="{FF2B5EF4-FFF2-40B4-BE49-F238E27FC236}">
                <a16:creationId xmlns:a16="http://schemas.microsoft.com/office/drawing/2014/main" id="{C44CF525-F71A-B748-AD78-70B7264590BC}"/>
              </a:ext>
            </a:extLst>
          </p:cNvPr>
          <p:cNvGrpSpPr/>
          <p:nvPr/>
        </p:nvGrpSpPr>
        <p:grpSpPr>
          <a:xfrm>
            <a:off x="6296122" y="3028697"/>
            <a:ext cx="4234295" cy="3760317"/>
            <a:chOff x="5957456" y="3227013"/>
            <a:chExt cx="3758044" cy="3439137"/>
          </a:xfrm>
        </p:grpSpPr>
        <p:pic>
          <p:nvPicPr>
            <p:cNvPr id="8" name="Picture 7" descr="A picture containing plane, airplane, nature, sky&#10;&#10;Description automatically generated">
              <a:extLst>
                <a:ext uri="{FF2B5EF4-FFF2-40B4-BE49-F238E27FC236}">
                  <a16:creationId xmlns:a16="http://schemas.microsoft.com/office/drawing/2014/main" id="{6A0DBA5A-B328-E341-A0A8-DA5813EFD454}"/>
                </a:ext>
              </a:extLst>
            </p:cNvPr>
            <p:cNvPicPr>
              <a:picLocks noChangeAspect="1"/>
            </p:cNvPicPr>
            <p:nvPr/>
          </p:nvPicPr>
          <p:blipFill>
            <a:blip r:embed="rId4"/>
            <a:stretch>
              <a:fillRect/>
            </a:stretch>
          </p:blipFill>
          <p:spPr>
            <a:xfrm>
              <a:off x="5957456" y="3227013"/>
              <a:ext cx="3758044" cy="3177758"/>
            </a:xfrm>
            <a:prstGeom prst="rect">
              <a:avLst/>
            </a:prstGeom>
          </p:spPr>
        </p:pic>
        <p:sp>
          <p:nvSpPr>
            <p:cNvPr id="10" name="TextBox 9">
              <a:extLst>
                <a:ext uri="{FF2B5EF4-FFF2-40B4-BE49-F238E27FC236}">
                  <a16:creationId xmlns:a16="http://schemas.microsoft.com/office/drawing/2014/main" id="{E29CC8BB-7F38-074B-ACEC-0FE8AF11009D}"/>
                </a:ext>
              </a:extLst>
            </p:cNvPr>
            <p:cNvSpPr txBox="1"/>
            <p:nvPr/>
          </p:nvSpPr>
          <p:spPr>
            <a:xfrm>
              <a:off x="5957456" y="6389151"/>
              <a:ext cx="3758044" cy="276999"/>
            </a:xfrm>
            <a:prstGeom prst="rect">
              <a:avLst/>
            </a:prstGeom>
            <a:solidFill>
              <a:schemeClr val="bg1"/>
            </a:solidFill>
            <a:ln>
              <a:solidFill>
                <a:schemeClr val="bg1">
                  <a:lumMod val="50000"/>
                </a:schemeClr>
              </a:solidFill>
            </a:ln>
          </p:spPr>
          <p:txBody>
            <a:bodyPr wrap="square" rtlCol="0">
              <a:spAutoFit/>
            </a:bodyPr>
            <a:lstStyle/>
            <a:p>
              <a:r>
                <a:rPr lang="en-US" sz="1200" dirty="0"/>
                <a:t>https://</a:t>
              </a:r>
              <a:r>
                <a:rPr lang="en-US" sz="1200" dirty="0" err="1"/>
                <a:t>gcrl.usm.edu</a:t>
              </a:r>
              <a:r>
                <a:rPr lang="en-US" sz="1200" dirty="0"/>
                <a:t>/</a:t>
              </a:r>
              <a:r>
                <a:rPr lang="en-US" sz="1200" dirty="0" err="1"/>
                <a:t>whaleshark</a:t>
              </a:r>
              <a:r>
                <a:rPr lang="en-US" sz="1200" dirty="0"/>
                <a:t>/</a:t>
              </a:r>
              <a:r>
                <a:rPr lang="en-US" sz="1200" dirty="0" err="1"/>
                <a:t>oil.impact.php</a:t>
              </a:r>
              <a:r>
                <a:rPr lang="en-US" sz="1200" dirty="0"/>
                <a:t>.</a:t>
              </a:r>
            </a:p>
          </p:txBody>
        </p:sp>
      </p:grpSp>
    </p:spTree>
    <p:extLst>
      <p:ext uri="{BB962C8B-B14F-4D97-AF65-F5344CB8AC3E}">
        <p14:creationId xmlns:p14="http://schemas.microsoft.com/office/powerpoint/2010/main" val="4275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149E-791B-4F45-8CA5-87BBA85F1393}"/>
              </a:ext>
            </a:extLst>
          </p:cNvPr>
          <p:cNvSpPr>
            <a:spLocks noGrp="1"/>
          </p:cNvSpPr>
          <p:nvPr>
            <p:ph type="title"/>
          </p:nvPr>
        </p:nvSpPr>
        <p:spPr>
          <a:xfrm>
            <a:off x="299412" y="770915"/>
            <a:ext cx="4172575" cy="1596177"/>
          </a:xfrm>
        </p:spPr>
        <p:txBody>
          <a:bodyPr/>
          <a:lstStyle/>
          <a:p>
            <a:r>
              <a:rPr lang="en-US" dirty="0"/>
              <a:t>Research</a:t>
            </a:r>
            <a:br>
              <a:rPr lang="en-US" dirty="0"/>
            </a:br>
            <a:r>
              <a:rPr lang="en-US" dirty="0"/>
              <a:t>Question</a:t>
            </a:r>
          </a:p>
        </p:txBody>
      </p:sp>
      <p:sp>
        <p:nvSpPr>
          <p:cNvPr id="3" name="Content Placeholder 2">
            <a:extLst>
              <a:ext uri="{FF2B5EF4-FFF2-40B4-BE49-F238E27FC236}">
                <a16:creationId xmlns:a16="http://schemas.microsoft.com/office/drawing/2014/main" id="{19DA1C1F-590D-3344-A0AD-9ABDFA9CC36E}"/>
              </a:ext>
            </a:extLst>
          </p:cNvPr>
          <p:cNvSpPr>
            <a:spLocks noGrp="1"/>
          </p:cNvSpPr>
          <p:nvPr>
            <p:ph sz="quarter" idx="13"/>
          </p:nvPr>
        </p:nvSpPr>
        <p:spPr>
          <a:xfrm>
            <a:off x="299411" y="2172005"/>
            <a:ext cx="3715377" cy="4637807"/>
          </a:xfrm>
        </p:spPr>
        <p:txBody>
          <a:bodyPr>
            <a:normAutofit/>
          </a:bodyPr>
          <a:lstStyle/>
          <a:p>
            <a:r>
              <a:rPr lang="en-US" sz="2400" dirty="0"/>
              <a:t>Does the flow of the Loop current create connectivity patterns in the gulf of Mexico?</a:t>
            </a:r>
          </a:p>
          <a:p>
            <a:endParaRPr lang="en-US" sz="2400" dirty="0"/>
          </a:p>
          <a:p>
            <a:r>
              <a:rPr lang="en-US" sz="2400" dirty="0"/>
              <a:t>Hypothesis: Yes, it does create connectivity matrices across the </a:t>
            </a:r>
            <a:r>
              <a:rPr lang="en-US" sz="2400" dirty="0" err="1"/>
              <a:t>Gom</a:t>
            </a:r>
            <a:r>
              <a:rPr lang="en-US" sz="2400" dirty="0"/>
              <a:t>.</a:t>
            </a:r>
          </a:p>
        </p:txBody>
      </p:sp>
      <p:grpSp>
        <p:nvGrpSpPr>
          <p:cNvPr id="6" name="Group 5">
            <a:extLst>
              <a:ext uri="{FF2B5EF4-FFF2-40B4-BE49-F238E27FC236}">
                <a16:creationId xmlns:a16="http://schemas.microsoft.com/office/drawing/2014/main" id="{33383CD7-80E9-D044-A750-0F9BD5BA8A45}"/>
              </a:ext>
            </a:extLst>
          </p:cNvPr>
          <p:cNvGrpSpPr/>
          <p:nvPr/>
        </p:nvGrpSpPr>
        <p:grpSpPr>
          <a:xfrm>
            <a:off x="4014789" y="270853"/>
            <a:ext cx="8177212" cy="5816232"/>
            <a:chOff x="4471988" y="770915"/>
            <a:chExt cx="7527161" cy="4886935"/>
          </a:xfrm>
        </p:grpSpPr>
        <p:pic>
          <p:nvPicPr>
            <p:cNvPr id="1025" name="Picture 1" descr="/var/folders/td/yc29rh_x54j96ns0dz712d259qsh97/T/com.microsoft.Powerpoint/WebArchiveCopyPasteTempFiles/p146">
              <a:extLst>
                <a:ext uri="{FF2B5EF4-FFF2-40B4-BE49-F238E27FC236}">
                  <a16:creationId xmlns:a16="http://schemas.microsoft.com/office/drawing/2014/main" id="{F48EB18E-E3E6-DA48-B89E-E300DAE58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988" y="770915"/>
              <a:ext cx="7527160" cy="4303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1F4E03-F7B9-A94C-81D7-A85DCC828B45}"/>
                </a:ext>
              </a:extLst>
            </p:cNvPr>
            <p:cNvSpPr txBox="1"/>
            <p:nvPr/>
          </p:nvSpPr>
          <p:spPr>
            <a:xfrm>
              <a:off x="4471989" y="5074549"/>
              <a:ext cx="7527160" cy="583301"/>
            </a:xfrm>
            <a:prstGeom prst="rect">
              <a:avLst/>
            </a:prstGeom>
            <a:solidFill>
              <a:schemeClr val="bg1"/>
            </a:solidFill>
            <a:ln>
              <a:solidFill>
                <a:schemeClr val="bg1">
                  <a:lumMod val="50000"/>
                </a:schemeClr>
              </a:solidFill>
            </a:ln>
          </p:spPr>
          <p:txBody>
            <a:bodyPr wrap="square" rtlCol="0">
              <a:spAutoFit/>
            </a:bodyPr>
            <a:lstStyle/>
            <a:p>
              <a:r>
                <a:rPr lang="en-US" sz="1600" dirty="0"/>
                <a:t>Preliminary connectivity matrix in the Gulf of Mexico by Enrico Ser-</a:t>
              </a:r>
              <a:r>
                <a:rPr lang="en-US" sz="1600" dirty="0" err="1"/>
                <a:t>Giacomi</a:t>
              </a:r>
              <a:r>
                <a:rPr lang="en-US" sz="1600" dirty="0"/>
                <a:t>, Vincent Rossi, and Cheryl Harrison</a:t>
              </a:r>
            </a:p>
          </p:txBody>
        </p:sp>
      </p:grpSp>
    </p:spTree>
    <p:extLst>
      <p:ext uri="{BB962C8B-B14F-4D97-AF65-F5344CB8AC3E}">
        <p14:creationId xmlns:p14="http://schemas.microsoft.com/office/powerpoint/2010/main" val="550210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AD0B-63EC-7445-B07F-EEC721F1C890}"/>
              </a:ext>
            </a:extLst>
          </p:cNvPr>
          <p:cNvSpPr>
            <a:spLocks noGrp="1"/>
          </p:cNvSpPr>
          <p:nvPr>
            <p:ph type="title"/>
          </p:nvPr>
        </p:nvSpPr>
        <p:spPr>
          <a:xfrm>
            <a:off x="0" y="618517"/>
            <a:ext cx="4286875" cy="1596177"/>
          </a:xfrm>
        </p:spPr>
        <p:txBody>
          <a:bodyPr/>
          <a:lstStyle/>
          <a:p>
            <a:r>
              <a:rPr lang="en-US" dirty="0"/>
              <a:t>Methods</a:t>
            </a:r>
          </a:p>
        </p:txBody>
      </p:sp>
      <p:sp>
        <p:nvSpPr>
          <p:cNvPr id="3" name="Content Placeholder 2">
            <a:extLst>
              <a:ext uri="{FF2B5EF4-FFF2-40B4-BE49-F238E27FC236}">
                <a16:creationId xmlns:a16="http://schemas.microsoft.com/office/drawing/2014/main" id="{34816D5F-DB94-E342-8D69-1477C6E2D832}"/>
              </a:ext>
            </a:extLst>
          </p:cNvPr>
          <p:cNvSpPr>
            <a:spLocks noGrp="1"/>
          </p:cNvSpPr>
          <p:nvPr>
            <p:ph sz="quarter" idx="13"/>
          </p:nvPr>
        </p:nvSpPr>
        <p:spPr>
          <a:xfrm>
            <a:off x="192569" y="1800356"/>
            <a:ext cx="3807931" cy="4700457"/>
          </a:xfrm>
        </p:spPr>
        <p:txBody>
          <a:bodyPr>
            <a:normAutofit/>
          </a:bodyPr>
          <a:lstStyle/>
          <a:p>
            <a:r>
              <a:rPr lang="en-US" sz="2400" dirty="0"/>
              <a:t>Using Network Theory and Lagrangian oceanographic modeling (Lagrangian Flow Networks, LFN) along with self-organizing maps, we will assess ocean climate states.</a:t>
            </a:r>
          </a:p>
          <a:p>
            <a:endParaRPr lang="en-US" sz="2400" dirty="0"/>
          </a:p>
        </p:txBody>
      </p:sp>
      <p:pic>
        <p:nvPicPr>
          <p:cNvPr id="5" name="Picture 4">
            <a:extLst>
              <a:ext uri="{FF2B5EF4-FFF2-40B4-BE49-F238E27FC236}">
                <a16:creationId xmlns:a16="http://schemas.microsoft.com/office/drawing/2014/main" id="{08D7FBA6-3C7F-2946-BFC5-AB2CE6230EB2}"/>
              </a:ext>
            </a:extLst>
          </p:cNvPr>
          <p:cNvPicPr>
            <a:picLocks noChangeAspect="1"/>
          </p:cNvPicPr>
          <p:nvPr/>
        </p:nvPicPr>
        <p:blipFill>
          <a:blip r:embed="rId3"/>
          <a:stretch>
            <a:fillRect/>
          </a:stretch>
        </p:blipFill>
        <p:spPr>
          <a:xfrm>
            <a:off x="4206498" y="0"/>
            <a:ext cx="7985502" cy="6857999"/>
          </a:xfrm>
          <a:prstGeom prst="rect">
            <a:avLst/>
          </a:prstGeom>
        </p:spPr>
      </p:pic>
    </p:spTree>
    <p:extLst>
      <p:ext uri="{BB962C8B-B14F-4D97-AF65-F5344CB8AC3E}">
        <p14:creationId xmlns:p14="http://schemas.microsoft.com/office/powerpoint/2010/main" val="98706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528F-D482-B049-BF19-B1CED56C9D78}"/>
              </a:ext>
            </a:extLst>
          </p:cNvPr>
          <p:cNvSpPr>
            <a:spLocks noGrp="1"/>
          </p:cNvSpPr>
          <p:nvPr>
            <p:ph type="title"/>
          </p:nvPr>
        </p:nvSpPr>
        <p:spPr>
          <a:xfrm>
            <a:off x="1023283" y="675667"/>
            <a:ext cx="3277255" cy="1596177"/>
          </a:xfrm>
        </p:spPr>
        <p:txBody>
          <a:bodyPr/>
          <a:lstStyle/>
          <a:p>
            <a:r>
              <a:rPr lang="en-US" dirty="0" err="1"/>
              <a:t>Hycom</a:t>
            </a:r>
            <a:r>
              <a:rPr lang="en-US" dirty="0"/>
              <a:t> and gecko plots</a:t>
            </a:r>
          </a:p>
        </p:txBody>
      </p:sp>
      <p:pic>
        <p:nvPicPr>
          <p:cNvPr id="9" name="Content Placeholder 8">
            <a:extLst>
              <a:ext uri="{FF2B5EF4-FFF2-40B4-BE49-F238E27FC236}">
                <a16:creationId xmlns:a16="http://schemas.microsoft.com/office/drawing/2014/main" id="{979DFE4D-AFAB-F940-B575-A1910902044F}"/>
              </a:ext>
            </a:extLst>
          </p:cNvPr>
          <p:cNvPicPr>
            <a:picLocks noGrp="1" noChangeAspect="1"/>
          </p:cNvPicPr>
          <p:nvPr>
            <p:ph sz="quarter" idx="13"/>
          </p:nvPr>
        </p:nvPicPr>
        <p:blipFill>
          <a:blip r:embed="rId2"/>
          <a:stretch>
            <a:fillRect/>
          </a:stretch>
        </p:blipFill>
        <p:spPr>
          <a:xfrm>
            <a:off x="-1" y="2057532"/>
            <a:ext cx="6372225" cy="4800468"/>
          </a:xfrm>
        </p:spPr>
      </p:pic>
      <p:pic>
        <p:nvPicPr>
          <p:cNvPr id="11" name="Picture 10">
            <a:extLst>
              <a:ext uri="{FF2B5EF4-FFF2-40B4-BE49-F238E27FC236}">
                <a16:creationId xmlns:a16="http://schemas.microsoft.com/office/drawing/2014/main" id="{BDABE9CB-FB1C-634B-B9EE-A5FEEF8D6816}"/>
              </a:ext>
            </a:extLst>
          </p:cNvPr>
          <p:cNvPicPr>
            <a:picLocks noChangeAspect="1"/>
          </p:cNvPicPr>
          <p:nvPr/>
        </p:nvPicPr>
        <p:blipFill>
          <a:blip r:embed="rId3"/>
          <a:stretch>
            <a:fillRect/>
          </a:stretch>
        </p:blipFill>
        <p:spPr>
          <a:xfrm>
            <a:off x="4590564" y="0"/>
            <a:ext cx="7617251" cy="6858000"/>
          </a:xfrm>
          <a:prstGeom prst="rect">
            <a:avLst/>
          </a:prstGeom>
        </p:spPr>
      </p:pic>
    </p:spTree>
    <p:extLst>
      <p:ext uri="{BB962C8B-B14F-4D97-AF65-F5344CB8AC3E}">
        <p14:creationId xmlns:p14="http://schemas.microsoft.com/office/powerpoint/2010/main" val="1476339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hycom_gecko.mov">
            <a:hlinkClick r:id="" action="ppaction://media"/>
            <a:extLst>
              <a:ext uri="{FF2B5EF4-FFF2-40B4-BE49-F238E27FC236}">
                <a16:creationId xmlns:a16="http://schemas.microsoft.com/office/drawing/2014/main" id="{D0D9A499-AECB-7940-9216-BF4E22A514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999"/>
          </a:xfrm>
          <a:prstGeom prst="rect">
            <a:avLst/>
          </a:prstGeom>
        </p:spPr>
      </p:pic>
      <p:sp>
        <p:nvSpPr>
          <p:cNvPr id="3" name="Content Placeholder 2">
            <a:extLst>
              <a:ext uri="{FF2B5EF4-FFF2-40B4-BE49-F238E27FC236}">
                <a16:creationId xmlns:a16="http://schemas.microsoft.com/office/drawing/2014/main" id="{E3CBAC87-1853-504B-9244-630659BAE401}"/>
              </a:ext>
            </a:extLst>
          </p:cNvPr>
          <p:cNvSpPr>
            <a:spLocks noGrp="1"/>
          </p:cNvSpPr>
          <p:nvPr>
            <p:ph sz="quarter" idx="13"/>
          </p:nvPr>
        </p:nvSpPr>
        <p:spPr>
          <a:xfrm>
            <a:off x="542299" y="624017"/>
            <a:ext cx="10363826" cy="3424107"/>
          </a:xfrm>
        </p:spPr>
        <p:txBody>
          <a:bodyPr/>
          <a:lstStyle/>
          <a:p>
            <a:pPr>
              <a:buClr>
                <a:schemeClr val="bg1"/>
              </a:buClr>
            </a:pPr>
            <a:r>
              <a:rPr lang="en-US" dirty="0" err="1">
                <a:solidFill>
                  <a:schemeClr val="bg1"/>
                </a:solidFill>
              </a:rPr>
              <a:t>Hycom</a:t>
            </a:r>
            <a:r>
              <a:rPr lang="en-US" dirty="0">
                <a:solidFill>
                  <a:schemeClr val="bg1"/>
                </a:solidFill>
              </a:rPr>
              <a:t> and Gecko model output are in agreeance</a:t>
            </a:r>
          </a:p>
        </p:txBody>
      </p:sp>
      <p:sp>
        <p:nvSpPr>
          <p:cNvPr id="2" name="Title 1">
            <a:extLst>
              <a:ext uri="{FF2B5EF4-FFF2-40B4-BE49-F238E27FC236}">
                <a16:creationId xmlns:a16="http://schemas.microsoft.com/office/drawing/2014/main" id="{B501A7DE-06DB-8243-98A8-1B8EBB6C70EB}"/>
              </a:ext>
            </a:extLst>
          </p:cNvPr>
          <p:cNvSpPr>
            <a:spLocks noGrp="1"/>
          </p:cNvSpPr>
          <p:nvPr>
            <p:ph type="title"/>
          </p:nvPr>
        </p:nvSpPr>
        <p:spPr>
          <a:xfrm>
            <a:off x="2994986" y="57150"/>
            <a:ext cx="6201401" cy="814388"/>
          </a:xfrm>
        </p:spPr>
        <p:txBody>
          <a:bodyPr/>
          <a:lstStyle/>
          <a:p>
            <a:r>
              <a:rPr lang="en-US" dirty="0">
                <a:solidFill>
                  <a:schemeClr val="bg1"/>
                </a:solidFill>
              </a:rPr>
              <a:t>Results</a:t>
            </a:r>
          </a:p>
        </p:txBody>
      </p:sp>
    </p:spTree>
    <p:extLst>
      <p:ext uri="{BB962C8B-B14F-4D97-AF65-F5344CB8AC3E}">
        <p14:creationId xmlns:p14="http://schemas.microsoft.com/office/powerpoint/2010/main" val="22021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9F0CC6A-CD59-D742-A422-F05CF5C4E312}"/>
              </a:ext>
            </a:extLst>
          </p:cNvPr>
          <p:cNvSpPr/>
          <p:nvPr/>
        </p:nvSpPr>
        <p:spPr>
          <a:xfrm>
            <a:off x="772307" y="1248308"/>
            <a:ext cx="10505918" cy="55369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B0918A-48DD-D442-8BD1-01AC991AF1F3}"/>
              </a:ext>
            </a:extLst>
          </p:cNvPr>
          <p:cNvSpPr>
            <a:spLocks noGrp="1"/>
          </p:cNvSpPr>
          <p:nvPr>
            <p:ph type="title"/>
          </p:nvPr>
        </p:nvSpPr>
        <p:spPr>
          <a:xfrm>
            <a:off x="913774" y="72777"/>
            <a:ext cx="10364451" cy="1431869"/>
          </a:xfrm>
        </p:spPr>
        <p:txBody>
          <a:bodyPr/>
          <a:lstStyle/>
          <a:p>
            <a:r>
              <a:rPr lang="en-US" dirty="0"/>
              <a:t>HYCOM Gecko and Weisberg et al.</a:t>
            </a:r>
          </a:p>
        </p:txBody>
      </p:sp>
      <p:pic>
        <p:nvPicPr>
          <p:cNvPr id="5" name="Content Placeholder 4" descr="A close up of a map&#10;&#10;Description automatically generated">
            <a:extLst>
              <a:ext uri="{FF2B5EF4-FFF2-40B4-BE49-F238E27FC236}">
                <a16:creationId xmlns:a16="http://schemas.microsoft.com/office/drawing/2014/main" id="{C3C725A3-67BB-8340-8A0C-805B33AFF6B6}"/>
              </a:ext>
            </a:extLst>
          </p:cNvPr>
          <p:cNvPicPr>
            <a:picLocks noGrp="1" noChangeAspect="1"/>
          </p:cNvPicPr>
          <p:nvPr>
            <p:ph sz="quarter" idx="13"/>
          </p:nvPr>
        </p:nvPicPr>
        <p:blipFill>
          <a:blip r:embed="rId3"/>
          <a:stretch>
            <a:fillRect/>
          </a:stretch>
        </p:blipFill>
        <p:spPr>
          <a:xfrm>
            <a:off x="772307" y="1248308"/>
            <a:ext cx="7019793" cy="2747962"/>
          </a:xfrm>
        </p:spPr>
      </p:pic>
      <p:pic>
        <p:nvPicPr>
          <p:cNvPr id="11" name="Picture 10" descr="A close up of a map&#10;&#10;Description automatically generated">
            <a:extLst>
              <a:ext uri="{FF2B5EF4-FFF2-40B4-BE49-F238E27FC236}">
                <a16:creationId xmlns:a16="http://schemas.microsoft.com/office/drawing/2014/main" id="{2D3A9C67-F601-A343-B956-2DC03E68C873}"/>
              </a:ext>
            </a:extLst>
          </p:cNvPr>
          <p:cNvPicPr>
            <a:picLocks noChangeAspect="1"/>
          </p:cNvPicPr>
          <p:nvPr/>
        </p:nvPicPr>
        <p:blipFill>
          <a:blip r:embed="rId4"/>
          <a:stretch>
            <a:fillRect/>
          </a:stretch>
        </p:blipFill>
        <p:spPr>
          <a:xfrm>
            <a:off x="772307" y="4029063"/>
            <a:ext cx="6990284" cy="2747962"/>
          </a:xfrm>
          <a:prstGeom prst="rect">
            <a:avLst/>
          </a:prstGeom>
        </p:spPr>
      </p:pic>
      <p:grpSp>
        <p:nvGrpSpPr>
          <p:cNvPr id="15" name="Group 14">
            <a:extLst>
              <a:ext uri="{FF2B5EF4-FFF2-40B4-BE49-F238E27FC236}">
                <a16:creationId xmlns:a16="http://schemas.microsoft.com/office/drawing/2014/main" id="{5893B0C3-8457-2B4E-AA04-CB51A28532ED}"/>
              </a:ext>
            </a:extLst>
          </p:cNvPr>
          <p:cNvGrpSpPr/>
          <p:nvPr/>
        </p:nvGrpSpPr>
        <p:grpSpPr>
          <a:xfrm>
            <a:off x="8074927" y="1248308"/>
            <a:ext cx="3156766" cy="2412205"/>
            <a:chOff x="7596185" y="1256506"/>
            <a:chExt cx="3156766" cy="2412205"/>
          </a:xfrm>
        </p:grpSpPr>
        <p:pic>
          <p:nvPicPr>
            <p:cNvPr id="7" name="Picture 6" descr="A close up of a map&#10;&#10;Description automatically generated">
              <a:extLst>
                <a:ext uri="{FF2B5EF4-FFF2-40B4-BE49-F238E27FC236}">
                  <a16:creationId xmlns:a16="http://schemas.microsoft.com/office/drawing/2014/main" id="{15F528D0-853C-7446-8FEF-9CC49691DE39}"/>
                </a:ext>
              </a:extLst>
            </p:cNvPr>
            <p:cNvPicPr>
              <a:picLocks noChangeAspect="1"/>
            </p:cNvPicPr>
            <p:nvPr/>
          </p:nvPicPr>
          <p:blipFill>
            <a:blip r:embed="rId5"/>
            <a:stretch>
              <a:fillRect/>
            </a:stretch>
          </p:blipFill>
          <p:spPr>
            <a:xfrm>
              <a:off x="7596187" y="1592262"/>
              <a:ext cx="3156764" cy="2076449"/>
            </a:xfrm>
            <a:prstGeom prst="rect">
              <a:avLst/>
            </a:prstGeom>
          </p:spPr>
        </p:pic>
        <p:sp>
          <p:nvSpPr>
            <p:cNvPr id="12" name="TextBox 11">
              <a:extLst>
                <a:ext uri="{FF2B5EF4-FFF2-40B4-BE49-F238E27FC236}">
                  <a16:creationId xmlns:a16="http://schemas.microsoft.com/office/drawing/2014/main" id="{D36D074F-2C45-034D-8A8D-CF0C05ECB6CA}"/>
                </a:ext>
              </a:extLst>
            </p:cNvPr>
            <p:cNvSpPr txBox="1"/>
            <p:nvPr/>
          </p:nvSpPr>
          <p:spPr>
            <a:xfrm>
              <a:off x="7596185" y="1256506"/>
              <a:ext cx="3156765" cy="369332"/>
            </a:xfrm>
            <a:prstGeom prst="rect">
              <a:avLst/>
            </a:prstGeom>
            <a:noFill/>
            <a:ln>
              <a:noFill/>
            </a:ln>
          </p:spPr>
          <p:txBody>
            <a:bodyPr wrap="square" rtlCol="0">
              <a:spAutoFit/>
            </a:bodyPr>
            <a:lstStyle/>
            <a:p>
              <a:r>
                <a:rPr lang="en-US" dirty="0"/>
                <a:t>Weisberg et al. Fig. 3</a:t>
              </a:r>
            </a:p>
          </p:txBody>
        </p:sp>
      </p:grpSp>
      <p:grpSp>
        <p:nvGrpSpPr>
          <p:cNvPr id="14" name="Group 13">
            <a:extLst>
              <a:ext uri="{FF2B5EF4-FFF2-40B4-BE49-F238E27FC236}">
                <a16:creationId xmlns:a16="http://schemas.microsoft.com/office/drawing/2014/main" id="{7E655E1B-A935-9041-B2B7-08A1E4D7287C}"/>
              </a:ext>
            </a:extLst>
          </p:cNvPr>
          <p:cNvGrpSpPr/>
          <p:nvPr/>
        </p:nvGrpSpPr>
        <p:grpSpPr>
          <a:xfrm>
            <a:off x="8074926" y="4029063"/>
            <a:ext cx="3156765" cy="2464651"/>
            <a:chOff x="7596184" y="3931205"/>
            <a:chExt cx="3156765" cy="2464651"/>
          </a:xfrm>
        </p:grpSpPr>
        <p:pic>
          <p:nvPicPr>
            <p:cNvPr id="9" name="Picture 8" descr="A close up of a map&#10;&#10;Description automatically generated">
              <a:extLst>
                <a:ext uri="{FF2B5EF4-FFF2-40B4-BE49-F238E27FC236}">
                  <a16:creationId xmlns:a16="http://schemas.microsoft.com/office/drawing/2014/main" id="{43B1E6E3-56AC-E24E-A9C3-BF22451ECB0F}"/>
                </a:ext>
              </a:extLst>
            </p:cNvPr>
            <p:cNvPicPr>
              <a:picLocks noChangeAspect="1"/>
            </p:cNvPicPr>
            <p:nvPr/>
          </p:nvPicPr>
          <p:blipFill>
            <a:blip r:embed="rId6"/>
            <a:stretch>
              <a:fillRect/>
            </a:stretch>
          </p:blipFill>
          <p:spPr>
            <a:xfrm>
              <a:off x="7596186" y="4300537"/>
              <a:ext cx="3156763" cy="2095319"/>
            </a:xfrm>
            <a:prstGeom prst="rect">
              <a:avLst/>
            </a:prstGeom>
          </p:spPr>
        </p:pic>
        <p:sp>
          <p:nvSpPr>
            <p:cNvPr id="13" name="TextBox 12">
              <a:extLst>
                <a:ext uri="{FF2B5EF4-FFF2-40B4-BE49-F238E27FC236}">
                  <a16:creationId xmlns:a16="http://schemas.microsoft.com/office/drawing/2014/main" id="{875C3513-2413-574C-8870-447771C63167}"/>
                </a:ext>
              </a:extLst>
            </p:cNvPr>
            <p:cNvSpPr txBox="1"/>
            <p:nvPr/>
          </p:nvSpPr>
          <p:spPr>
            <a:xfrm>
              <a:off x="7596184" y="3931205"/>
              <a:ext cx="3156765" cy="369332"/>
            </a:xfrm>
            <a:prstGeom prst="rect">
              <a:avLst/>
            </a:prstGeom>
            <a:solidFill>
              <a:schemeClr val="bg1"/>
            </a:solidFill>
            <a:ln>
              <a:solidFill>
                <a:schemeClr val="bg1"/>
              </a:solidFill>
            </a:ln>
          </p:spPr>
          <p:txBody>
            <a:bodyPr wrap="square" rtlCol="0">
              <a:spAutoFit/>
            </a:bodyPr>
            <a:lstStyle/>
            <a:p>
              <a:r>
                <a:rPr lang="en-US" dirty="0"/>
                <a:t>Weisberg et al. Fig. 4</a:t>
              </a:r>
            </a:p>
          </p:txBody>
        </p:sp>
      </p:grpSp>
      <p:cxnSp>
        <p:nvCxnSpPr>
          <p:cNvPr id="18" name="Straight Connector 17">
            <a:extLst>
              <a:ext uri="{FF2B5EF4-FFF2-40B4-BE49-F238E27FC236}">
                <a16:creationId xmlns:a16="http://schemas.microsoft.com/office/drawing/2014/main" id="{2AD6CB2C-B8BD-9840-9ADD-50E2C52E7114}"/>
              </a:ext>
            </a:extLst>
          </p:cNvPr>
          <p:cNvCxnSpPr>
            <a:cxnSpLocks/>
            <a:stCxn id="16" idx="1"/>
          </p:cNvCxnSpPr>
          <p:nvPr/>
        </p:nvCxnSpPr>
        <p:spPr>
          <a:xfrm>
            <a:off x="772307" y="4016766"/>
            <a:ext cx="10459384" cy="122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4E15001-CDB7-BF4A-B42D-3CA2238EB251}"/>
              </a:ext>
            </a:extLst>
          </p:cNvPr>
          <p:cNvCxnSpPr>
            <a:stCxn id="5" idx="0"/>
            <a:endCxn id="11" idx="2"/>
          </p:cNvCxnSpPr>
          <p:nvPr/>
        </p:nvCxnSpPr>
        <p:spPr>
          <a:xfrm flipH="1">
            <a:off x="4267449" y="1248308"/>
            <a:ext cx="14755" cy="55287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F10623-AF07-9540-9D73-837CCAC37582}"/>
              </a:ext>
            </a:extLst>
          </p:cNvPr>
          <p:cNvCxnSpPr/>
          <p:nvPr/>
        </p:nvCxnSpPr>
        <p:spPr>
          <a:xfrm flipH="1">
            <a:off x="7762591" y="1256506"/>
            <a:ext cx="14755" cy="55287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3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DB40-615A-F043-88FA-D3DACF4EB9D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95F69642-4F2E-814C-901D-8B1D546972E4}"/>
              </a:ext>
            </a:extLst>
          </p:cNvPr>
          <p:cNvSpPr>
            <a:spLocks noGrp="1"/>
          </p:cNvSpPr>
          <p:nvPr>
            <p:ph sz="quarter" idx="13"/>
          </p:nvPr>
        </p:nvSpPr>
        <p:spPr>
          <a:xfrm>
            <a:off x="913774" y="2367092"/>
            <a:ext cx="10363826" cy="3719383"/>
          </a:xfrm>
        </p:spPr>
        <p:txBody>
          <a:bodyPr>
            <a:normAutofit/>
          </a:bodyPr>
          <a:lstStyle/>
          <a:p>
            <a:r>
              <a:rPr lang="en-US" sz="2400" dirty="0"/>
              <a:t>Matrix construction wasn’t completed on time to answer the hypothesis.</a:t>
            </a:r>
          </a:p>
          <a:p>
            <a:r>
              <a:rPr lang="en-US" sz="2400" dirty="0" err="1"/>
              <a:t>HYCOm</a:t>
            </a:r>
            <a:r>
              <a:rPr lang="en-US" sz="2400" dirty="0"/>
              <a:t> and gecko model output agreeance offers confidence in the likely accuracy of the </a:t>
            </a:r>
            <a:r>
              <a:rPr lang="en-US" sz="2400" dirty="0" err="1"/>
              <a:t>lfn</a:t>
            </a:r>
            <a:r>
              <a:rPr lang="en-US" sz="2400" dirty="0"/>
              <a:t> output</a:t>
            </a:r>
          </a:p>
          <a:p>
            <a:r>
              <a:rPr lang="en-US" sz="2400" dirty="0"/>
              <a:t>HYCOM and gecko output agrees with the Weisberg et al. figures.</a:t>
            </a:r>
          </a:p>
          <a:p>
            <a:pPr marL="0" indent="0">
              <a:buNone/>
            </a:pPr>
            <a:endParaRPr lang="en-US" sz="2400" dirty="0"/>
          </a:p>
          <a:p>
            <a:pPr marL="0" indent="0" algn="ctr">
              <a:buNone/>
            </a:pPr>
            <a:r>
              <a:rPr lang="en-US" sz="2400" dirty="0"/>
              <a:t>~Back up your data constantly~</a:t>
            </a:r>
          </a:p>
        </p:txBody>
      </p:sp>
    </p:spTree>
    <p:extLst>
      <p:ext uri="{BB962C8B-B14F-4D97-AF65-F5344CB8AC3E}">
        <p14:creationId xmlns:p14="http://schemas.microsoft.com/office/powerpoint/2010/main" val="263903615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{531C6196-B88D-524D-8D48-889DDB5CB135}tf10001073</Template>
  <TotalTime>1219</TotalTime>
  <Words>796</Words>
  <Application>Microsoft Macintosh PowerPoint</Application>
  <PresentationFormat>Widescreen</PresentationFormat>
  <Paragraphs>55</Paragraphs>
  <Slides>10</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Tw Cen MT</vt:lpstr>
      <vt:lpstr>Droplet</vt:lpstr>
      <vt:lpstr>Using Python to Compare Models and Plot Particle Distribution Following the Lagrangian Flow Network</vt:lpstr>
      <vt:lpstr>Introduction</vt:lpstr>
      <vt:lpstr>Background</vt:lpstr>
      <vt:lpstr>Research Question</vt:lpstr>
      <vt:lpstr>Methods</vt:lpstr>
      <vt:lpstr>Hycom and gecko plots</vt:lpstr>
      <vt:lpstr>Results</vt:lpstr>
      <vt:lpstr>HYCOM Gecko and Weisberg et al.</vt:lpstr>
      <vt:lpstr>Discussion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Python to Compare Models and Plot Particle Distribution Following the Lagrangian Flow Network</dc:title>
  <dc:creator>Jessica Stevens</dc:creator>
  <cp:lastModifiedBy>Jessica Stevens</cp:lastModifiedBy>
  <cp:revision>3</cp:revision>
  <dcterms:created xsi:type="dcterms:W3CDTF">2019-12-04T19:55:06Z</dcterms:created>
  <dcterms:modified xsi:type="dcterms:W3CDTF">2019-12-05T16:15:02Z</dcterms:modified>
</cp:coreProperties>
</file>